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1" r:id="rId7"/>
    <p:sldId id="269" r:id="rId8"/>
    <p:sldId id="272" r:id="rId9"/>
    <p:sldId id="268" r:id="rId10"/>
    <p:sldId id="27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B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62A02-FEEF-461C-8EE4-D7C90D9D1AE1}" v="72" dt="2022-05-05T12:24:22.429"/>
    <p1510:client id="{9FE0DF3C-DEF0-4F53-8DBD-2CBD4A7C3D08}" v="15" dt="2022-05-05T07:04:51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467" autoAdjust="0"/>
  </p:normalViewPr>
  <p:slideViewPr>
    <p:cSldViewPr snapToGrid="0">
      <p:cViewPr varScale="1">
        <p:scale>
          <a:sx n="50" d="100"/>
          <a:sy n="50" d="100"/>
        </p:scale>
        <p:origin x="32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48B9BF0-B3E4-4FB3-B347-204335AE3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174" y="5888168"/>
            <a:ext cx="782826" cy="75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uva 7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6FE53952-851C-4DC8-BF6E-1A26CCB01A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93" y="136525"/>
            <a:ext cx="429300" cy="712248"/>
          </a:xfrm>
          <a:prstGeom prst="rect">
            <a:avLst/>
          </a:prstGeom>
        </p:spPr>
      </p:pic>
      <p:pic>
        <p:nvPicPr>
          <p:cNvPr id="9" name="Kuva 8" descr="Kuva, joka sisältää kohteen clipart-kuva&#10;&#10;Kuvaus luotu automaattisesti">
            <a:extLst>
              <a:ext uri="{FF2B5EF4-FFF2-40B4-BE49-F238E27FC236}">
                <a16:creationId xmlns:a16="http://schemas.microsoft.com/office/drawing/2014/main" id="{7F404CB1-6C7E-4024-BBE9-12A813AEB0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71" y="492649"/>
            <a:ext cx="673875" cy="905358"/>
          </a:xfrm>
          <a:prstGeom prst="rect">
            <a:avLst/>
          </a:prstGeom>
        </p:spPr>
      </p:pic>
      <p:sp>
        <p:nvSpPr>
          <p:cNvPr id="10" name="Ellipsi 9">
            <a:extLst>
              <a:ext uri="{FF2B5EF4-FFF2-40B4-BE49-F238E27FC236}">
                <a16:creationId xmlns:a16="http://schemas.microsoft.com/office/drawing/2014/main" id="{F0D6525B-CB37-423B-8B2C-8C21CB7C2F57}"/>
              </a:ext>
            </a:extLst>
          </p:cNvPr>
          <p:cNvSpPr/>
          <p:nvPr userDrawn="1"/>
        </p:nvSpPr>
        <p:spPr>
          <a:xfrm>
            <a:off x="11022312" y="284356"/>
            <a:ext cx="587778" cy="56441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6.5.2022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8BF82109-26E9-4B7F-9521-43310D75E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1" y="5853213"/>
            <a:ext cx="2711905" cy="100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3999" y="1238351"/>
            <a:ext cx="9144000" cy="3274592"/>
          </a:xfrm>
        </p:spPr>
        <p:txBody>
          <a:bodyPr anchor="ctr">
            <a:normAutofit/>
          </a:bodyPr>
          <a:lstStyle/>
          <a:p>
            <a:r>
              <a:rPr lang="fi-FI" sz="7200" dirty="0"/>
              <a:t>Ohjauksen</a:t>
            </a:r>
            <a:br>
              <a:rPr lang="fi-FI" sz="7200" dirty="0"/>
            </a:br>
            <a:r>
              <a:rPr lang="fi-FI" sz="7200" dirty="0"/>
              <a:t> palvelupolku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fi-FI" sz="1500" dirty="0"/>
              <a:t>5.5.2022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Ryhmä 3">
            <a:extLst>
              <a:ext uri="{FF2B5EF4-FFF2-40B4-BE49-F238E27FC236}">
                <a16:creationId xmlns:a16="http://schemas.microsoft.com/office/drawing/2014/main" id="{5C2B454F-2CA8-D04F-3B5D-B11C8BC03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0079" y="728921"/>
            <a:ext cx="10955457" cy="5756392"/>
            <a:chOff x="640079" y="728921"/>
            <a:chExt cx="10955457" cy="5756392"/>
          </a:xfrm>
        </p:grpSpPr>
        <p:pic>
          <p:nvPicPr>
            <p:cNvPr id="9" name="Kuva 8">
              <a:extLst>
                <a:ext uri="{FF2B5EF4-FFF2-40B4-BE49-F238E27FC236}">
                  <a16:creationId xmlns:a16="http://schemas.microsoft.com/office/drawing/2014/main" id="{E830CA46-FC11-44A8-9CCC-4668A6D0F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079" y="5457621"/>
              <a:ext cx="2769629" cy="1027692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C4A69102-6757-4349-9B0D-8E61F88BC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2710" y="5514052"/>
              <a:ext cx="782826" cy="7569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Kuva 12" descr="Kuva, joka sisältää kohteen teksti, clipart-kuva&#10;&#10;Kuvaus luotu automaattisesti">
              <a:extLst>
                <a:ext uri="{FF2B5EF4-FFF2-40B4-BE49-F238E27FC236}">
                  <a16:creationId xmlns:a16="http://schemas.microsoft.com/office/drawing/2014/main" id="{0A264AA7-D36C-4432-9CF1-F788C6142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8301" y="797568"/>
              <a:ext cx="633183" cy="1050508"/>
            </a:xfrm>
            <a:prstGeom prst="rect">
              <a:avLst/>
            </a:prstGeom>
          </p:spPr>
        </p:pic>
        <p:pic>
          <p:nvPicPr>
            <p:cNvPr id="15" name="Kuva 14" descr="Kuva, joka sisältää kohteen clipart-kuva&#10;&#10;Kuvaus luotu automaattisesti">
              <a:extLst>
                <a:ext uri="{FF2B5EF4-FFF2-40B4-BE49-F238E27FC236}">
                  <a16:creationId xmlns:a16="http://schemas.microsoft.com/office/drawing/2014/main" id="{4A2F2067-11FE-4740-A1D8-2FA2DA280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247" y="1525598"/>
              <a:ext cx="948945" cy="1274918"/>
            </a:xfrm>
            <a:prstGeom prst="rect">
              <a:avLst/>
            </a:prstGeom>
          </p:spPr>
        </p:pic>
        <p:sp>
          <p:nvSpPr>
            <p:cNvPr id="16" name="Ellipsi 15">
              <a:extLst>
                <a:ext uri="{FF2B5EF4-FFF2-40B4-BE49-F238E27FC236}">
                  <a16:creationId xmlns:a16="http://schemas.microsoft.com/office/drawing/2014/main" id="{AFB3DA42-B6C9-49D2-8456-C408B3BF4230}"/>
                </a:ext>
              </a:extLst>
            </p:cNvPr>
            <p:cNvSpPr/>
            <p:nvPr/>
          </p:nvSpPr>
          <p:spPr>
            <a:xfrm>
              <a:off x="10676686" y="728921"/>
              <a:ext cx="587778" cy="56441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Ellipsi 16">
              <a:extLst>
                <a:ext uri="{FF2B5EF4-FFF2-40B4-BE49-F238E27FC236}">
                  <a16:creationId xmlns:a16="http://schemas.microsoft.com/office/drawing/2014/main" id="{91F1D10C-4054-42A7-B714-44E2D1CC3B93}"/>
                </a:ext>
              </a:extLst>
            </p:cNvPr>
            <p:cNvSpPr/>
            <p:nvPr/>
          </p:nvSpPr>
          <p:spPr>
            <a:xfrm>
              <a:off x="2179056" y="2307243"/>
              <a:ext cx="587778" cy="56441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Ellipsi 17">
              <a:extLst>
                <a:ext uri="{FF2B5EF4-FFF2-40B4-BE49-F238E27FC236}">
                  <a16:creationId xmlns:a16="http://schemas.microsoft.com/office/drawing/2014/main" id="{FE85C7A2-C75D-43AC-B3CF-208C131F8BD1}"/>
                </a:ext>
              </a:extLst>
            </p:cNvPr>
            <p:cNvSpPr/>
            <p:nvPr/>
          </p:nvSpPr>
          <p:spPr>
            <a:xfrm rot="20282852">
              <a:off x="10824599" y="4229935"/>
              <a:ext cx="127071" cy="12578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9" name="Ellipsi 18">
              <a:extLst>
                <a:ext uri="{FF2B5EF4-FFF2-40B4-BE49-F238E27FC236}">
                  <a16:creationId xmlns:a16="http://schemas.microsoft.com/office/drawing/2014/main" id="{F26C5932-673C-4495-BD66-9885217D81EF}"/>
                </a:ext>
              </a:extLst>
            </p:cNvPr>
            <p:cNvSpPr/>
            <p:nvPr/>
          </p:nvSpPr>
          <p:spPr>
            <a:xfrm rot="20282852">
              <a:off x="3757601" y="2035258"/>
              <a:ext cx="127071" cy="12578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21" name="Ellipsi 20">
              <a:extLst>
                <a:ext uri="{FF2B5EF4-FFF2-40B4-BE49-F238E27FC236}">
                  <a16:creationId xmlns:a16="http://schemas.microsoft.com/office/drawing/2014/main" id="{402EC78D-CA55-402A-89CE-5184CF792FD2}"/>
                </a:ext>
              </a:extLst>
            </p:cNvPr>
            <p:cNvSpPr/>
            <p:nvPr/>
          </p:nvSpPr>
          <p:spPr>
            <a:xfrm>
              <a:off x="9392084" y="3043810"/>
              <a:ext cx="587778" cy="56441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Ellipsi 22">
              <a:extLst>
                <a:ext uri="{FF2B5EF4-FFF2-40B4-BE49-F238E27FC236}">
                  <a16:creationId xmlns:a16="http://schemas.microsoft.com/office/drawing/2014/main" id="{4012759A-37AA-48AD-B289-5A3F73999711}"/>
                </a:ext>
              </a:extLst>
            </p:cNvPr>
            <p:cNvSpPr/>
            <p:nvPr/>
          </p:nvSpPr>
          <p:spPr>
            <a:xfrm rot="17585252">
              <a:off x="6032464" y="4244100"/>
              <a:ext cx="127071" cy="12578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25" name="Ellipsi 24">
              <a:extLst>
                <a:ext uri="{FF2B5EF4-FFF2-40B4-BE49-F238E27FC236}">
                  <a16:creationId xmlns:a16="http://schemas.microsoft.com/office/drawing/2014/main" id="{4F22644C-4654-4DAB-BB7A-19F99CCF24C3}"/>
                </a:ext>
              </a:extLst>
            </p:cNvPr>
            <p:cNvSpPr/>
            <p:nvPr/>
          </p:nvSpPr>
          <p:spPr>
            <a:xfrm rot="17585252">
              <a:off x="8643235" y="1870066"/>
              <a:ext cx="127071" cy="12578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27" name="Ellipsi 26">
              <a:extLst>
                <a:ext uri="{FF2B5EF4-FFF2-40B4-BE49-F238E27FC236}">
                  <a16:creationId xmlns:a16="http://schemas.microsoft.com/office/drawing/2014/main" id="{0F63D4F9-3EB2-4927-9433-4C6BA80335F0}"/>
                </a:ext>
              </a:extLst>
            </p:cNvPr>
            <p:cNvSpPr/>
            <p:nvPr/>
          </p:nvSpPr>
          <p:spPr>
            <a:xfrm>
              <a:off x="5037603" y="1011129"/>
              <a:ext cx="587778" cy="56441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Ellipsi 28">
              <a:extLst>
                <a:ext uri="{FF2B5EF4-FFF2-40B4-BE49-F238E27FC236}">
                  <a16:creationId xmlns:a16="http://schemas.microsoft.com/office/drawing/2014/main" id="{5EF8CF13-6B64-45DC-9A37-CEB10A7C5E9E}"/>
                </a:ext>
              </a:extLst>
            </p:cNvPr>
            <p:cNvSpPr/>
            <p:nvPr/>
          </p:nvSpPr>
          <p:spPr>
            <a:xfrm rot="15875818">
              <a:off x="2294227" y="3614511"/>
              <a:ext cx="127071" cy="12578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C9CC0CB-A7EE-4DCF-B8BF-A70549BB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299293"/>
          </a:xfrm>
        </p:spPr>
        <p:txBody>
          <a:bodyPr anchor="ctr">
            <a:normAutofit/>
          </a:bodyPr>
          <a:lstStyle/>
          <a:p>
            <a:r>
              <a:rPr lang="fi-FI" sz="4800" dirty="0"/>
              <a:t>Pienryhmä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8924A5-39F4-4A18-A0B2-BF835DA98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508070"/>
            <a:ext cx="4668520" cy="33484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sz="2000" b="0" i="0" dirty="0">
                <a:solidFill>
                  <a:srgbClr val="111111"/>
                </a:solidFill>
                <a:effectLst/>
                <a:latin typeface="Inter var"/>
              </a:rPr>
              <a:t>Kari Ranta, Savon ammattiopisto</a:t>
            </a:r>
            <a:br>
              <a:rPr lang="fi-FI" sz="2000" dirty="0"/>
            </a:br>
            <a:r>
              <a:rPr lang="fi-FI" sz="2000" b="0" i="0" dirty="0">
                <a:solidFill>
                  <a:srgbClr val="111111"/>
                </a:solidFill>
                <a:effectLst/>
                <a:latin typeface="Inter var"/>
              </a:rPr>
              <a:t>Johanna Oljemark, Careeria</a:t>
            </a:r>
            <a:br>
              <a:rPr lang="fi-FI" sz="2000" dirty="0"/>
            </a:br>
            <a:r>
              <a:rPr lang="fi-FI" sz="2000" b="0" i="0" dirty="0">
                <a:solidFill>
                  <a:srgbClr val="111111"/>
                </a:solidFill>
                <a:effectLst/>
                <a:latin typeface="Inter var"/>
              </a:rPr>
              <a:t>Sari Aarnio, Keuda</a:t>
            </a:r>
            <a:br>
              <a:rPr lang="fi-FI" sz="2000" dirty="0"/>
            </a:br>
            <a:r>
              <a:rPr lang="fi-FI" sz="2000" b="0" i="0" dirty="0">
                <a:solidFill>
                  <a:srgbClr val="111111"/>
                </a:solidFill>
                <a:effectLst/>
                <a:latin typeface="Inter var"/>
              </a:rPr>
              <a:t>Maarit Nikmo, WinNova</a:t>
            </a:r>
            <a:br>
              <a:rPr lang="fi-FI" sz="2000" dirty="0"/>
            </a:br>
            <a:r>
              <a:rPr lang="fi-FI" sz="2000" b="0" i="0" dirty="0">
                <a:solidFill>
                  <a:srgbClr val="111111"/>
                </a:solidFill>
                <a:effectLst/>
                <a:latin typeface="Inter var"/>
              </a:rPr>
              <a:t>Ulla Mellin, Spesia</a:t>
            </a:r>
            <a:br>
              <a:rPr lang="fi-FI" sz="2000" dirty="0"/>
            </a:br>
            <a:r>
              <a:rPr lang="fi-FI" sz="2000" b="0" i="0" dirty="0">
                <a:solidFill>
                  <a:srgbClr val="111111"/>
                </a:solidFill>
                <a:effectLst/>
                <a:latin typeface="Inter var"/>
              </a:rPr>
              <a:t>Tiia Hämäläinen, Spesia</a:t>
            </a:r>
            <a:br>
              <a:rPr lang="fi-FI" sz="1600" dirty="0"/>
            </a:br>
            <a:endParaRPr lang="fi-FI" sz="1600" dirty="0">
              <a:solidFill>
                <a:srgbClr val="111111"/>
              </a:solidFill>
              <a:latin typeface="Inter var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Kuva 13">
            <a:extLst>
              <a:ext uri="{FF2B5EF4-FFF2-40B4-BE49-F238E27FC236}">
                <a16:creationId xmlns:a16="http://schemas.microsoft.com/office/drawing/2014/main" id="{2CCFB309-8272-41A3-A43E-52168F2D8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92" y="5572750"/>
            <a:ext cx="2769629" cy="1027692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660200E-BBAD-45BE-AF5E-322F34FB4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974" y="5571228"/>
            <a:ext cx="782826" cy="756977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Ellipsi 17">
            <a:extLst>
              <a:ext uri="{FF2B5EF4-FFF2-40B4-BE49-F238E27FC236}">
                <a16:creationId xmlns:a16="http://schemas.microsoft.com/office/drawing/2014/main" id="{C353F1ED-F31F-46A6-A88E-7DCFD2EAB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676686" y="728921"/>
            <a:ext cx="587778" cy="56441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isällön paikkamerkki 2">
            <a:extLst>
              <a:ext uri="{FF2B5EF4-FFF2-40B4-BE49-F238E27FC236}">
                <a16:creationId xmlns:a16="http://schemas.microsoft.com/office/drawing/2014/main" id="{A7B91DB8-9CC2-4170-A9E0-6BD50C6BD769}"/>
              </a:ext>
            </a:extLst>
          </p:cNvPr>
          <p:cNvSpPr txBox="1">
            <a:spLocks/>
          </p:cNvSpPr>
          <p:nvPr/>
        </p:nvSpPr>
        <p:spPr>
          <a:xfrm>
            <a:off x="5525721" y="2222798"/>
            <a:ext cx="4668520" cy="3348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br>
              <a:rPr lang="fi-FI" sz="1600" dirty="0"/>
            </a:br>
            <a:r>
              <a:rPr lang="fi-FI" sz="2000" dirty="0">
                <a:solidFill>
                  <a:srgbClr val="111111"/>
                </a:solidFill>
                <a:latin typeface="Inter var"/>
              </a:rPr>
              <a:t>Harri Pölönen, Riveria</a:t>
            </a:r>
            <a:br>
              <a:rPr lang="fi-FI" sz="2000" dirty="0"/>
            </a:br>
            <a:r>
              <a:rPr lang="fi-FI" sz="2000" dirty="0">
                <a:solidFill>
                  <a:srgbClr val="111111"/>
                </a:solidFill>
                <a:latin typeface="Inter var"/>
              </a:rPr>
              <a:t>Noora Askinen, OSAO</a:t>
            </a:r>
            <a:br>
              <a:rPr lang="fi-FI" sz="2000" dirty="0"/>
            </a:br>
            <a:r>
              <a:rPr lang="fi-FI" sz="2000" dirty="0">
                <a:solidFill>
                  <a:srgbClr val="111111"/>
                </a:solidFill>
                <a:latin typeface="Inter var"/>
              </a:rPr>
              <a:t>Maarit Kopakka, OSAO</a:t>
            </a:r>
            <a:br>
              <a:rPr lang="fi-FI" sz="2000" dirty="0"/>
            </a:br>
            <a:r>
              <a:rPr lang="fi-FI" sz="2000" dirty="0">
                <a:solidFill>
                  <a:srgbClr val="111111"/>
                </a:solidFill>
                <a:latin typeface="Inter var"/>
              </a:rPr>
              <a:t>Jussi Mutanen, Riveria</a:t>
            </a:r>
            <a:br>
              <a:rPr lang="fi-FI" sz="2000" dirty="0"/>
            </a:br>
            <a:r>
              <a:rPr lang="fi-FI" sz="2000" dirty="0">
                <a:solidFill>
                  <a:srgbClr val="111111"/>
                </a:solidFill>
                <a:latin typeface="Inter var"/>
              </a:rPr>
              <a:t>Klaus Hoffström, WinNova</a:t>
            </a:r>
            <a:br>
              <a:rPr lang="fi-FI" sz="2000" dirty="0">
                <a:solidFill>
                  <a:srgbClr val="111111"/>
                </a:solidFill>
                <a:latin typeface="Inter var"/>
              </a:rPr>
            </a:br>
            <a:r>
              <a:rPr lang="fi-FI" sz="2000" dirty="0">
                <a:solidFill>
                  <a:srgbClr val="111111"/>
                </a:solidFill>
                <a:latin typeface="Inter var"/>
              </a:rPr>
              <a:t>Tiina Räsänen, Omnia</a:t>
            </a:r>
          </a:p>
        </p:txBody>
      </p:sp>
    </p:spTree>
    <p:extLst>
      <p:ext uri="{BB962C8B-B14F-4D97-AF65-F5344CB8AC3E}">
        <p14:creationId xmlns:p14="http://schemas.microsoft.com/office/powerpoint/2010/main" val="51768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B56D00-4125-6E45-B38D-242A531FB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386292"/>
            <a:ext cx="10515600" cy="1325563"/>
          </a:xfrm>
        </p:spPr>
        <p:txBody>
          <a:bodyPr/>
          <a:lstStyle/>
          <a:p>
            <a:r>
              <a:rPr lang="fi-FI" dirty="0">
                <a:ea typeface="Calibri Light"/>
                <a:cs typeface="Calibri Light"/>
              </a:rPr>
              <a:t>OIKEA-AIKAISTA JA SAAVUTETTAVAA OHJAUSTA OPINTOJEN ERI VAIHEISSA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7BAF64-99F3-DDC3-19DB-0204813D4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ea typeface="+mn-lt"/>
                <a:cs typeface="+mn-lt"/>
              </a:rPr>
              <a:t>Opiskelijan opintojen polulla oppimisen ja opiskelijan hyvinvoinnin edistämiseksi oppilaitoksissa on paljon oppilaitoskohtaisia työntekijöitä. He kaikki ohjaavat ja tukevat opiskelijaa tarjoamalla oman ammattialansa palveluita. </a:t>
            </a:r>
          </a:p>
          <a:p>
            <a:r>
              <a:rPr lang="fi-FI" dirty="0">
                <a:ea typeface="+mn-lt"/>
                <a:cs typeface="+mn-lt"/>
              </a:rPr>
              <a:t>Palvelupolku malli kuvaa ammatillisten oppilaitosten sisäisiä toimintoja erilaisten palvelujen näkökulmasta. Kuvaukseen on valittu sellaisia toimijoita, joita laki ja asetukset määrittävät kuuluvaksi kaikille oppilaitoksille.</a:t>
            </a:r>
            <a:endParaRPr lang="fi-FI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623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BF8095-2E37-9305-816E-7B25C5891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40" y="291973"/>
            <a:ext cx="4404360" cy="1325563"/>
          </a:xfrm>
        </p:spPr>
        <p:txBody>
          <a:bodyPr/>
          <a:lstStyle/>
          <a:p>
            <a:r>
              <a:rPr lang="fi-FI" dirty="0"/>
              <a:t>OMA OPETTAJA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E99868-13B8-43B8-8DAE-63A315E28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b="0" i="0" dirty="0">
              <a:solidFill>
                <a:srgbClr val="333333"/>
              </a:solidFill>
              <a:effectLst/>
              <a:latin typeface="Lato" panose="020F0502020204030203" pitchFamily="34" charset="0"/>
            </a:endParaRPr>
          </a:p>
          <a:p>
            <a:r>
              <a:rPr lang="fi-FI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Oppilaitoksissa käytetään erilaisia nimityksiä ohjauksen toimijoista, esim. vastuuopettaja, ryhmänohjaaja, tutoropettaja, omaopettaja, oma opettaja. </a:t>
            </a:r>
            <a:r>
              <a:rPr lang="fi-FI" dirty="0">
                <a:solidFill>
                  <a:srgbClr val="333333"/>
                </a:solidFill>
                <a:latin typeface="Lato" panose="020F0502020204030203" pitchFamily="34" charset="0"/>
              </a:rPr>
              <a:t>T</a:t>
            </a:r>
            <a:r>
              <a:rPr lang="fi-FI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ässä OLO hankkeen tuottamassa kuvauksessa on valittu yksi termi kuvaamaan aina yhtä ohjauksen toimijaa</a:t>
            </a:r>
          </a:p>
          <a:p>
            <a:endParaRPr lang="fi-FI" dirty="0">
              <a:solidFill>
                <a:srgbClr val="333333"/>
              </a:solidFill>
              <a:latin typeface="Lato" panose="020F0502020204030203" pitchFamily="34" charset="0"/>
            </a:endParaRPr>
          </a:p>
          <a:p>
            <a:r>
              <a:rPr lang="fi-FI" dirty="0"/>
              <a:t>Palvelupolku tuotetaan hankkeessa myös muokattavana versiona.</a:t>
            </a:r>
          </a:p>
          <a:p>
            <a:r>
              <a:rPr lang="fi-FI" dirty="0"/>
              <a:t>Oppilaitokset voivat muokata palvelupolun kaikkia tekstejä sekä ihmisten ja kylttien paikkoja.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893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916D59-E0AB-468F-65DE-E202A8956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489" y="118476"/>
            <a:ext cx="5785022" cy="1325563"/>
          </a:xfrm>
        </p:spPr>
        <p:txBody>
          <a:bodyPr/>
          <a:lstStyle/>
          <a:p>
            <a:r>
              <a:rPr lang="fi-FI" dirty="0"/>
              <a:t>Ryhmän työskentely</a:t>
            </a:r>
          </a:p>
        </p:txBody>
      </p:sp>
      <p:sp>
        <p:nvSpPr>
          <p:cNvPr id="4" name="Nuoli: Vasen 3">
            <a:extLst>
              <a:ext uri="{FF2B5EF4-FFF2-40B4-BE49-F238E27FC236}">
                <a16:creationId xmlns:a16="http://schemas.microsoft.com/office/drawing/2014/main" id="{213794AF-BDE2-30FA-861D-3BB6668040D3}"/>
              </a:ext>
            </a:extLst>
          </p:cNvPr>
          <p:cNvSpPr/>
          <p:nvPr/>
        </p:nvSpPr>
        <p:spPr>
          <a:xfrm>
            <a:off x="572494" y="1331195"/>
            <a:ext cx="2258170" cy="1873167"/>
          </a:xfrm>
          <a:prstGeom prst="leftArrow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Tutustuttu ja tutkittu erilaisia malleja</a:t>
            </a:r>
          </a:p>
        </p:txBody>
      </p:sp>
      <p:sp>
        <p:nvSpPr>
          <p:cNvPr id="5" name="Nuoli: Vasen 4">
            <a:extLst>
              <a:ext uri="{FF2B5EF4-FFF2-40B4-BE49-F238E27FC236}">
                <a16:creationId xmlns:a16="http://schemas.microsoft.com/office/drawing/2014/main" id="{45A87652-71AF-ED83-DD58-C42D2DE0B9DE}"/>
              </a:ext>
            </a:extLst>
          </p:cNvPr>
          <p:cNvSpPr/>
          <p:nvPr/>
        </p:nvSpPr>
        <p:spPr>
          <a:xfrm>
            <a:off x="436959" y="3013544"/>
            <a:ext cx="1816976" cy="1417862"/>
          </a:xfrm>
          <a:prstGeom prst="leftArrow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Ideointi</a:t>
            </a:r>
          </a:p>
        </p:txBody>
      </p:sp>
      <p:sp>
        <p:nvSpPr>
          <p:cNvPr id="6" name="Nuoli: Vasen 5">
            <a:extLst>
              <a:ext uri="{FF2B5EF4-FFF2-40B4-BE49-F238E27FC236}">
                <a16:creationId xmlns:a16="http://schemas.microsoft.com/office/drawing/2014/main" id="{1CB1762C-6F44-F695-86FB-EA3766FFE366}"/>
              </a:ext>
            </a:extLst>
          </p:cNvPr>
          <p:cNvSpPr/>
          <p:nvPr/>
        </p:nvSpPr>
        <p:spPr>
          <a:xfrm>
            <a:off x="792484" y="4249461"/>
            <a:ext cx="1640615" cy="1325563"/>
          </a:xfrm>
          <a:prstGeom prst="leftArrow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Kirkastettu tavoitetta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34EDFD2E-728A-40CF-DE43-6995614FF331}"/>
              </a:ext>
            </a:extLst>
          </p:cNvPr>
          <p:cNvSpPr/>
          <p:nvPr/>
        </p:nvSpPr>
        <p:spPr>
          <a:xfrm>
            <a:off x="4057813" y="1707603"/>
            <a:ext cx="3363401" cy="823159"/>
          </a:xfrm>
          <a:prstGeom prst="rect">
            <a:avLst/>
          </a:prstGeom>
          <a:noFill/>
          <a:ln w="38100">
            <a:solidFill>
              <a:srgbClr val="D1B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0" i="0" dirty="0">
                <a:solidFill>
                  <a:srgbClr val="111111"/>
                </a:solidFill>
                <a:effectLst/>
                <a:latin typeface="Inter var"/>
              </a:rPr>
              <a:t>Palvelupolkujen visualisointi ja ohjauksen palvelukartat</a:t>
            </a:r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57F73D62-87FB-F670-AEB4-EEB42F2845A6}"/>
              </a:ext>
            </a:extLst>
          </p:cNvPr>
          <p:cNvSpPr/>
          <p:nvPr/>
        </p:nvSpPr>
        <p:spPr>
          <a:xfrm>
            <a:off x="4057812" y="2666502"/>
            <a:ext cx="3363402" cy="1164696"/>
          </a:xfrm>
          <a:prstGeom prst="rect">
            <a:avLst/>
          </a:prstGeom>
          <a:noFill/>
          <a:ln w="38100">
            <a:solidFill>
              <a:srgbClr val="D1B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0" i="0" dirty="0">
                <a:solidFill>
                  <a:srgbClr val="111111"/>
                </a:solidFill>
                <a:effectLst/>
                <a:latin typeface="Inter var"/>
              </a:rPr>
              <a:t>Opintopolku hakijan – opiskelijan lähtökohdasta </a:t>
            </a:r>
            <a:br>
              <a:rPr lang="fi-FI" b="0" i="0" dirty="0">
                <a:solidFill>
                  <a:srgbClr val="111111"/>
                </a:solidFill>
                <a:effectLst/>
                <a:latin typeface="Inter var"/>
              </a:rPr>
            </a:br>
            <a:r>
              <a:rPr lang="fi-FI" b="0" i="0" dirty="0">
                <a:solidFill>
                  <a:srgbClr val="111111"/>
                </a:solidFill>
                <a:effectLst/>
                <a:latin typeface="Inter var"/>
              </a:rPr>
              <a:t>(hakeutumisesta jälkiohjaukseen)</a:t>
            </a:r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823998B0-F188-A041-7FC4-0F555A127FA1}"/>
              </a:ext>
            </a:extLst>
          </p:cNvPr>
          <p:cNvSpPr/>
          <p:nvPr/>
        </p:nvSpPr>
        <p:spPr>
          <a:xfrm>
            <a:off x="4057813" y="3953276"/>
            <a:ext cx="3363401" cy="623990"/>
          </a:xfrm>
          <a:prstGeom prst="rect">
            <a:avLst/>
          </a:prstGeom>
          <a:noFill/>
          <a:ln w="38100">
            <a:solidFill>
              <a:srgbClr val="D1BC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0" i="0" dirty="0">
                <a:solidFill>
                  <a:srgbClr val="111111"/>
                </a:solidFill>
                <a:effectLst/>
                <a:latin typeface="Inter var"/>
              </a:rPr>
              <a:t>Ohjaustyötä tekevälle</a:t>
            </a:r>
            <a:endParaRPr lang="fi-FI" dirty="0"/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58ED1BD6-50A3-3C15-3690-64CCADBFA23B}"/>
              </a:ext>
            </a:extLst>
          </p:cNvPr>
          <p:cNvSpPr/>
          <p:nvPr/>
        </p:nvSpPr>
        <p:spPr>
          <a:xfrm>
            <a:off x="7704145" y="1981289"/>
            <a:ext cx="1677907" cy="160080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</a:rPr>
              <a:t>Koko idean hioutuminen</a:t>
            </a:r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1B3CBE3A-AE5D-5CA4-921D-BBBB2A68EA29}"/>
              </a:ext>
            </a:extLst>
          </p:cNvPr>
          <p:cNvSpPr/>
          <p:nvPr/>
        </p:nvSpPr>
        <p:spPr>
          <a:xfrm>
            <a:off x="8182061" y="4335082"/>
            <a:ext cx="1677907" cy="160080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</a:rPr>
              <a:t>Muiden pienryhmien työskentelyn ja tuotoksien seuraaminen </a:t>
            </a:r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4102DDC6-7CED-6527-CC5C-57F435DF969A}"/>
              </a:ext>
            </a:extLst>
          </p:cNvPr>
          <p:cNvSpPr/>
          <p:nvPr/>
        </p:nvSpPr>
        <p:spPr>
          <a:xfrm>
            <a:off x="8841851" y="2401472"/>
            <a:ext cx="2319126" cy="231383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Sisällön rakentaminen: tekstit, visuaalisuus…</a:t>
            </a:r>
          </a:p>
        </p:txBody>
      </p:sp>
      <p:sp>
        <p:nvSpPr>
          <p:cNvPr id="13" name="Nuoli: Oikea 12">
            <a:extLst>
              <a:ext uri="{FF2B5EF4-FFF2-40B4-BE49-F238E27FC236}">
                <a16:creationId xmlns:a16="http://schemas.microsoft.com/office/drawing/2014/main" id="{EB6ABB40-4C5D-E170-2CBB-6CADE5F4825E}"/>
              </a:ext>
            </a:extLst>
          </p:cNvPr>
          <p:cNvSpPr/>
          <p:nvPr/>
        </p:nvSpPr>
        <p:spPr>
          <a:xfrm>
            <a:off x="10090388" y="4111839"/>
            <a:ext cx="1896349" cy="1600805"/>
          </a:xfrm>
          <a:prstGeom prst="rightArrow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Infograafinen malli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BF296E94-B1BD-5AF5-B2DC-7339041CE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490" y="4975687"/>
            <a:ext cx="5878516" cy="160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28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A53260-6C63-BF1A-C590-84507F204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Ohjauksen palvelupolku</a:t>
            </a:r>
          </a:p>
        </p:txBody>
      </p:sp>
      <p:pic>
        <p:nvPicPr>
          <p:cNvPr id="3" name="Kuva 2" descr="Kuva opiskelijan ohjauksen polusta. Kuvassa opettajia ja ohjaustoimijoita opiskelijan tukena ammatillisessa koulutuksessa. ">
            <a:extLst>
              <a:ext uri="{FF2B5EF4-FFF2-40B4-BE49-F238E27FC236}">
                <a16:creationId xmlns:a16="http://schemas.microsoft.com/office/drawing/2014/main" id="{F9A529D9-39CF-4E6C-AF77-7E701F45B9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48" name="Rectangle 3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95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EA21A462-AF90-41DE-8180-B53FD23934F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937192" y="2828835"/>
            <a:ext cx="2544479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KIITOS</a:t>
            </a:r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22542B3A-3BF1-C951-D080-4B44AE56E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49682" y="2139412"/>
            <a:ext cx="2804601" cy="827831"/>
            <a:chOff x="4849682" y="2139412"/>
            <a:chExt cx="2804601" cy="827831"/>
          </a:xfrm>
        </p:grpSpPr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54BADEB7-DDBC-4287-A87F-F1E012A75E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09060" y="2146378"/>
              <a:ext cx="345223" cy="813192"/>
            </a:xfrm>
            <a:prstGeom prst="rect">
              <a:avLst/>
            </a:prstGeom>
          </p:spPr>
        </p:pic>
        <p:pic>
          <p:nvPicPr>
            <p:cNvPr id="8" name="Kuva 7">
              <a:extLst>
                <a:ext uri="{FF2B5EF4-FFF2-40B4-BE49-F238E27FC236}">
                  <a16:creationId xmlns:a16="http://schemas.microsoft.com/office/drawing/2014/main" id="{75C086E6-7522-421B-A2FD-2E442B0F5C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68660" y="2154049"/>
              <a:ext cx="253163" cy="813191"/>
            </a:xfrm>
            <a:prstGeom prst="rect">
              <a:avLst/>
            </a:prstGeom>
          </p:spPr>
        </p:pic>
        <p:pic>
          <p:nvPicPr>
            <p:cNvPr id="9" name="Kuva 8">
              <a:extLst>
                <a:ext uri="{FF2B5EF4-FFF2-40B4-BE49-F238E27FC236}">
                  <a16:creationId xmlns:a16="http://schemas.microsoft.com/office/drawing/2014/main" id="{8D69ED7D-2D2F-426A-BDC4-3B750C51D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33003" y="2154050"/>
              <a:ext cx="253163" cy="813191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29DFFF1C-55ED-4A0A-AB5A-8A6B72E55A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34819" y="2154051"/>
              <a:ext cx="299193" cy="813191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B0049698-658A-48DB-8D3E-D6F3BDFD8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17526" y="2139412"/>
              <a:ext cx="260174" cy="827828"/>
            </a:xfrm>
            <a:prstGeom prst="rect">
              <a:avLst/>
            </a:prstGeom>
          </p:spPr>
        </p:pic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E1B39024-7BD4-4671-9AB7-C411C00A7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07613" y="2182935"/>
              <a:ext cx="244171" cy="7843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15990851-BADA-4372-9D36-9E14DF49F54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49682" y="2182936"/>
              <a:ext cx="244171" cy="784307"/>
            </a:xfrm>
            <a:prstGeom prst="rect">
              <a:avLst/>
            </a:prstGeom>
          </p:spPr>
        </p:pic>
        <p:pic>
          <p:nvPicPr>
            <p:cNvPr id="14" name="Kuva 13">
              <a:extLst>
                <a:ext uri="{FF2B5EF4-FFF2-40B4-BE49-F238E27FC236}">
                  <a16:creationId xmlns:a16="http://schemas.microsoft.com/office/drawing/2014/main" id="{A25C131E-DD15-42BB-A727-2BF671231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962258" y="2146378"/>
              <a:ext cx="253163" cy="8208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709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FF57B3"/>
      </a:accent2>
      <a:accent3>
        <a:srgbClr val="36AFCE"/>
      </a:accent3>
      <a:accent4>
        <a:srgbClr val="FF57B3"/>
      </a:accent4>
      <a:accent5>
        <a:srgbClr val="FF9AD1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DDE8FA89778C3489E42AB1061597E4E" ma:contentTypeVersion="12" ma:contentTypeDescription="Luo uusi asiakirja." ma:contentTypeScope="" ma:versionID="2798497566c1680615f0a2522ab002a0">
  <xsd:schema xmlns:xsd="http://www.w3.org/2001/XMLSchema" xmlns:xs="http://www.w3.org/2001/XMLSchema" xmlns:p="http://schemas.microsoft.com/office/2006/metadata/properties" xmlns:ns2="d9b0b91e-4d6a-454e-b2eb-eb1372144128" xmlns:ns3="a70b18e8-4740-4937-82be-59b8ea58d6a9" targetNamespace="http://schemas.microsoft.com/office/2006/metadata/properties" ma:root="true" ma:fieldsID="430a21783912e7e0c7e840e1c6722e0c" ns2:_="" ns3:_="">
    <xsd:import namespace="d9b0b91e-4d6a-454e-b2eb-eb1372144128"/>
    <xsd:import namespace="a70b18e8-4740-4937-82be-59b8ea58d6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0b91e-4d6a-454e-b2eb-eb1372144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b18e8-4740-4937-82be-59b8ea58d6a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5F3274-2FF5-4EB6-9A72-BD4307F7CD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0b91e-4d6a-454e-b2eb-eb1372144128"/>
    <ds:schemaRef ds:uri="a70b18e8-4740-4937-82be-59b8ea58d6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C89AE1-B09A-4193-82F4-6A2D08332F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2D1A51-0644-4881-BAD4-6937F55EA323}">
  <ds:schemaRefs>
    <ds:schemaRef ds:uri="http://www.w3.org/XML/1998/namespace"/>
    <ds:schemaRef ds:uri="http://purl.org/dc/elements/1.1/"/>
    <ds:schemaRef ds:uri="d9b0b91e-4d6a-454e-b2eb-eb1372144128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a70b18e8-4740-4937-82be-59b8ea58d6a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228</Words>
  <Application>Microsoft Office PowerPoint</Application>
  <PresentationFormat>Laajakuva</PresentationFormat>
  <Paragraphs>27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Inter var</vt:lpstr>
      <vt:lpstr>Lato</vt:lpstr>
      <vt:lpstr>Office-teema</vt:lpstr>
      <vt:lpstr>Ohjauksen  palvelupolku</vt:lpstr>
      <vt:lpstr>Pienryhmä</vt:lpstr>
      <vt:lpstr>OIKEA-AIKAISTA JA SAAVUTETTAVAA OHJAUSTA OPINTOJEN ERI VAIHEISSA</vt:lpstr>
      <vt:lpstr>OMA OPETTAJA </vt:lpstr>
      <vt:lpstr>Ryhmän työskentely</vt:lpstr>
      <vt:lpstr>Ohjauksen palvelupolku</vt:lpstr>
      <vt:lpstr>KIITOS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OLO  palvelupolku 5.5.2022</dc:title>
  <dc:creator>Tiina Räsänen</dc:creator>
  <cp:lastModifiedBy>Nelly Laaksonen</cp:lastModifiedBy>
  <cp:revision>44</cp:revision>
  <dcterms:created xsi:type="dcterms:W3CDTF">2022-02-14T07:50:49Z</dcterms:created>
  <dcterms:modified xsi:type="dcterms:W3CDTF">2022-05-06T10:27:49Z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0x0101000DDE8FA89778C3489E42AB1061597E4E</vt:lpwstr>
  </property>
</Properties>
</file>