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62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DAE3F3"/>
    <a:srgbClr val="CD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3E4AE-90E0-8BAF-9357-BED1EC2D2752}" v="11" dt="2023-10-09T08:03:03.214"/>
    <p1510:client id="{1E3A32F1-BF92-C8F3-7CA6-29E0690B92F6}" v="327" dt="2023-09-21T06:53:21.740"/>
    <p1510:client id="{44B22231-BA89-A76A-1281-8F910396CA1E}" v="489" dt="2023-10-10T10:39:09.517"/>
    <p1510:client id="{49091FBF-A898-F2B5-2CD3-E0D4213B6C26}" v="253" dt="2023-09-21T06:10:47.712"/>
    <p1510:client id="{7FBF6FDA-A431-4D0A-B1DD-532B79072C8D}" v="4" dt="2023-09-18T06:23:55.032"/>
    <p1510:client id="{A3500346-A975-BAA9-FB41-15B5F4D4CE55}" v="23" dt="2023-09-18T05:57:54.178"/>
    <p1510:client id="{BA93ADC3-9D2D-04E0-0708-93D7A9F80D5D}" v="108" dt="2023-09-26T05:39:0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80671-BE3E-462D-B4D3-FBB7E78FB15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6BC0-D764-4E31-B37E-776E143912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33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26BC0-D764-4E31-B37E-776E1439120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00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26BC0-D764-4E31-B37E-776E1439120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49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26BC0-D764-4E31-B37E-776E1439120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86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26BC0-D764-4E31-B37E-776E1439120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81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E28A3-67E9-AF9E-9893-1866A74D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56" y="3195917"/>
            <a:ext cx="3325906" cy="2505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07F9BB-1D15-24C2-D8B7-042178E2E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3" y="264460"/>
            <a:ext cx="6497170" cy="64971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13CAAB-C98D-D1AF-466E-411825D7D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411" y="1155980"/>
            <a:ext cx="9144000" cy="1110130"/>
          </a:xfrm>
        </p:spPr>
        <p:txBody>
          <a:bodyPr>
            <a:normAutofit/>
          </a:bodyPr>
          <a:lstStyle/>
          <a:p>
            <a:r>
              <a:rPr lang="fi-FI" sz="7200" b="1" dirty="0">
                <a:cs typeface="Calibri Light"/>
              </a:rPr>
              <a:t>Palvelupolut</a:t>
            </a:r>
            <a:endParaRPr lang="fi-FI" sz="7200" b="1" dirty="0"/>
          </a:p>
        </p:txBody>
      </p:sp>
    </p:spTree>
    <p:extLst>
      <p:ext uri="{BB962C8B-B14F-4D97-AF65-F5344CB8AC3E}">
        <p14:creationId xmlns:p14="http://schemas.microsoft.com/office/powerpoint/2010/main" val="47119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7DC018-2DB4-0FB3-A324-5270E81E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8" y="260424"/>
            <a:ext cx="11013056" cy="967591"/>
          </a:xfrm>
        </p:spPr>
        <p:txBody>
          <a:bodyPr/>
          <a:lstStyle/>
          <a:p>
            <a:r>
              <a:rPr lang="fi-FI" dirty="0">
                <a:cs typeface="Calibri Light"/>
              </a:rPr>
              <a:t>Hakeutumisvaiheen digitaidot</a:t>
            </a:r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CE19284-D41C-9D61-1C55-A8F9DCB09C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85929" y="1382930"/>
            <a:ext cx="2803584" cy="8482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”Kuulin kaverilta” </a:t>
            </a:r>
          </a:p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”Luin somesta”</a:t>
            </a: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C205CF0E-CB3E-F9FB-FEF5-E67A2B17D3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677704" y="1384341"/>
            <a:ext cx="2041584" cy="847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Opiskelijat kertomassa kokemuksiaan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9F3C8818-CBD1-F5E9-56D5-E0A3709DEB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876474" y="1384193"/>
            <a:ext cx="2084716" cy="8502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solidFill>
                  <a:schemeClr val="tx1"/>
                </a:solidFill>
                <a:cs typeface="Calibri"/>
              </a:rPr>
              <a:t>Thinglink</a:t>
            </a:r>
            <a:r>
              <a:rPr lang="fi-FI">
                <a:solidFill>
                  <a:schemeClr val="tx1"/>
                </a:solidFill>
                <a:cs typeface="Calibri"/>
              </a:rPr>
              <a:t>, jossa linkitetty eri alojen videoita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D458EF1F-5DE7-41FE-DB17-50ACAEAA5A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101361" y="1383986"/>
            <a:ext cx="2480623" cy="8484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Avoimet ovet, tutustumiskäynnit, koulutuskokeilut jne.</a:t>
            </a:r>
            <a:endParaRPr lang="fi-FI" dirty="0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181CA052-A5F3-84EC-967A-1014852F93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9064" y="2380099"/>
            <a:ext cx="11218567" cy="1496935"/>
          </a:xfrm>
          <a:prstGeom prst="round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dirty="0">
                <a:solidFill>
                  <a:schemeClr val="tx1"/>
                </a:solidFill>
                <a:cs typeface="Calibri"/>
              </a:rPr>
              <a:t>Ymmärrys </a:t>
            </a:r>
          </a:p>
          <a:p>
            <a:r>
              <a:rPr lang="fi-FI" dirty="0">
                <a:solidFill>
                  <a:schemeClr val="tx1"/>
                </a:solidFill>
                <a:cs typeface="Calibri"/>
              </a:rPr>
              <a:t>nykytilasta </a:t>
            </a:r>
          </a:p>
          <a:p>
            <a:r>
              <a:rPr lang="fi-FI" dirty="0">
                <a:solidFill>
                  <a:schemeClr val="tx1"/>
                </a:solidFill>
                <a:cs typeface="Calibri"/>
              </a:rPr>
              <a:t>ja tarjonnasta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35304E5-46EC-418A-81C0-DE3ABF70CD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472373" y="2550767"/>
            <a:ext cx="3321163" cy="1115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fi-FI">
                <a:solidFill>
                  <a:schemeClr val="tx1"/>
                </a:solidFill>
                <a:cs typeface="Calibri"/>
              </a:rPr>
              <a:t>Oppilaitoksen nettisivut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F9D16D49-5D1A-00A5-89EB-4C63AA8148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100262" y="2958748"/>
            <a:ext cx="2388700" cy="5883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Info digitaalisesta opiskelusta (Kurkistus)</a:t>
            </a:r>
            <a:endParaRPr lang="fi-FI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C90C2EC3-C726-D1C8-C83A-8626C67222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098681" y="2550766"/>
            <a:ext cx="1575927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Yhteys alojen kautta</a:t>
            </a:r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C41B0BAC-8128-BE86-5F16-7F31FFCE7E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934924" y="2550767"/>
            <a:ext cx="1458035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Opojen jakama tieto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6F39134E-4D51-BAB7-0AC7-9D57061D3E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600199" y="3473269"/>
            <a:ext cx="2436030" cy="3667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Yhteydenotot</a:t>
            </a:r>
            <a:endParaRPr lang="fi-FI"/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A57D651C-9381-CEF5-F00A-60AD245E9E81}"/>
              </a:ext>
            </a:extLst>
          </p:cNvPr>
          <p:cNvSpPr/>
          <p:nvPr/>
        </p:nvSpPr>
        <p:spPr>
          <a:xfrm>
            <a:off x="372446" y="4042629"/>
            <a:ext cx="11212521" cy="15009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>
                <a:solidFill>
                  <a:schemeClr val="tx1"/>
                </a:solidFill>
                <a:cs typeface="Calibri"/>
              </a:rPr>
              <a:t>Riittävät digitaidot</a:t>
            </a:r>
            <a:endParaRPr lang="fi-FI"/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8FFFB198-B7B6-E4D7-2409-C4281366D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428566" y="4229703"/>
            <a:ext cx="1802583" cy="1198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Hakijan digitaitojen kartoitus?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81A474E7-B1C8-DBBB-AFE7-498727B79A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843456" y="4229703"/>
            <a:ext cx="1667772" cy="877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Ohjaus digiosaamisen hankkimiseen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47204F94-6CEC-CC17-BF61-10F80A7283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923774" y="4233425"/>
            <a:ext cx="1771966" cy="8553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Digikoulutuksen tarjoaminen?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76281CC6-5DB2-4485-1649-29783F9221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862686" y="4112995"/>
            <a:ext cx="2046152" cy="1367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Haku opintoihin (digivalmiudet kunnossa)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E138B251-7D15-B196-256D-5B78581FD2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196474" y="5738819"/>
            <a:ext cx="2041584" cy="8195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Yksilöllinen ohjaus</a:t>
            </a:r>
            <a:endParaRPr lang="fi-FI"/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7396B56C-0624-41B5-5680-A8693C348F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493468" y="5740848"/>
            <a:ext cx="3050536" cy="8195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TUVA</a:t>
            </a:r>
          </a:p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Ammatillisen koulutuksen ohjeet, koulutukset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201E05B-E1EA-AA51-7E55-104C39075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0661" y="4564154"/>
            <a:ext cx="719418" cy="52443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957E081-AC00-43CA-CDB3-016C0543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5709393" y="3712505"/>
            <a:ext cx="876301" cy="47961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F9AAB25-739C-F460-C7C7-9245FB82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7044" y="5079624"/>
            <a:ext cx="4955239" cy="40117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F0DFEBC4-CFB8-4204-715B-E1C9548E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412190" y="3723156"/>
            <a:ext cx="930089" cy="493057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4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: Pyöristetyt kulmat 3">
            <a:extLst>
              <a:ext uri="{FF2B5EF4-FFF2-40B4-BE49-F238E27FC236}">
                <a16:creationId xmlns:a16="http://schemas.microsoft.com/office/drawing/2014/main" id="{99C2C446-FA00-CC14-DA61-C2F79EB6C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1118" y="1652064"/>
            <a:ext cx="3285438" cy="4024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7C53C29-3DBC-D077-5A13-2519AFBA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61" y="246357"/>
            <a:ext cx="11459055" cy="1307634"/>
          </a:xfrm>
        </p:spPr>
        <p:txBody>
          <a:bodyPr/>
          <a:lstStyle/>
          <a:p>
            <a:r>
              <a:rPr lang="fi-FI" dirty="0">
                <a:cs typeface="Calibri Light"/>
              </a:rPr>
              <a:t>Digituki opiskelijalle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71E80586-6817-874E-8010-EF471C55CE80}"/>
              </a:ext>
            </a:extLst>
          </p:cNvPr>
          <p:cNvSpPr/>
          <p:nvPr/>
        </p:nvSpPr>
        <p:spPr>
          <a:xfrm>
            <a:off x="9695172" y="487226"/>
            <a:ext cx="2041584" cy="8195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IDEAALITILANTEEN KUVAUS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26FA3569-3664-79CD-9B2B-A7A14158EDC2}"/>
              </a:ext>
            </a:extLst>
          </p:cNvPr>
          <p:cNvSpPr/>
          <p:nvPr/>
        </p:nvSpPr>
        <p:spPr>
          <a:xfrm>
            <a:off x="588660" y="1431048"/>
            <a:ext cx="6259680" cy="116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fi-FI">
                <a:solidFill>
                  <a:schemeClr val="tx1"/>
                </a:solidFill>
                <a:cs typeface="Calibri"/>
              </a:rPr>
              <a:t>Jatkuva</a:t>
            </a:r>
          </a:p>
          <a:p>
            <a:r>
              <a:rPr lang="fi-FI">
                <a:solidFill>
                  <a:schemeClr val="tx1"/>
                </a:solidFill>
                <a:cs typeface="Calibri"/>
              </a:rPr>
              <a:t>digituki &gt;&gt;&gt;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BB6CBE0A-3F1E-5D0F-4F3A-5C676C172D2B}"/>
              </a:ext>
            </a:extLst>
          </p:cNvPr>
          <p:cNvSpPr/>
          <p:nvPr/>
        </p:nvSpPr>
        <p:spPr>
          <a:xfrm>
            <a:off x="2431478" y="2184447"/>
            <a:ext cx="2007967" cy="1939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Vastuuopettaja -lähituki (HOKS)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9" name="Suorakulmio: Pyöristetyt kulmat 3">
            <a:extLst>
              <a:ext uri="{FF2B5EF4-FFF2-40B4-BE49-F238E27FC236}">
                <a16:creationId xmlns:a16="http://schemas.microsoft.com/office/drawing/2014/main" id="{8F45E114-FDDC-2D90-FA67-501E8B0B60D4}"/>
              </a:ext>
            </a:extLst>
          </p:cNvPr>
          <p:cNvSpPr/>
          <p:nvPr/>
        </p:nvSpPr>
        <p:spPr>
          <a:xfrm>
            <a:off x="588913" y="3254504"/>
            <a:ext cx="1691961" cy="21462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Oppilaitoksen</a:t>
            </a:r>
          </a:p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nettisivut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CC4B9EE-6EB2-73FD-F093-78179BAB06B5}"/>
              </a:ext>
            </a:extLst>
          </p:cNvPr>
          <p:cNvSpPr/>
          <p:nvPr/>
        </p:nvSpPr>
        <p:spPr>
          <a:xfrm>
            <a:off x="2427474" y="4590752"/>
            <a:ext cx="1999003" cy="1020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Ohjeet intra/nettisivut (</a:t>
            </a:r>
            <a:r>
              <a:rPr lang="fi-FI" err="1">
                <a:solidFill>
                  <a:schemeClr val="tx1"/>
                </a:solidFill>
                <a:cs typeface="Calibri"/>
              </a:rPr>
              <a:t>WeKampus</a:t>
            </a:r>
            <a:r>
              <a:rPr lang="fi-FI">
                <a:solidFill>
                  <a:schemeClr val="tx1"/>
                </a:solidFill>
                <a:cs typeface="Calibri"/>
              </a:rPr>
              <a:t>, </a:t>
            </a:r>
            <a:r>
              <a:rPr lang="fi-FI" err="1">
                <a:solidFill>
                  <a:schemeClr val="tx1"/>
                </a:solidFill>
                <a:cs typeface="Calibri"/>
              </a:rPr>
              <a:t>Tuudo</a:t>
            </a:r>
            <a:r>
              <a:rPr lang="fi-FI">
                <a:solidFill>
                  <a:schemeClr val="tx1"/>
                </a:solidFill>
                <a:cs typeface="Calibri"/>
              </a:rPr>
              <a:t>)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36152260-4E34-8EC9-2D45-4B3B4E95804A}"/>
              </a:ext>
            </a:extLst>
          </p:cNvPr>
          <p:cNvSpPr/>
          <p:nvPr/>
        </p:nvSpPr>
        <p:spPr>
          <a:xfrm>
            <a:off x="586674" y="5797673"/>
            <a:ext cx="3377017" cy="720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Kurkistus / </a:t>
            </a:r>
            <a:r>
              <a:rPr lang="fi-FI" err="1">
                <a:solidFill>
                  <a:schemeClr val="tx1"/>
                </a:solidFill>
                <a:cs typeface="Calibri"/>
              </a:rPr>
              <a:t>WeKampuksen</a:t>
            </a:r>
            <a:r>
              <a:rPr lang="fi-FI">
                <a:solidFill>
                  <a:schemeClr val="tx1"/>
                </a:solidFill>
                <a:cs typeface="Calibri"/>
              </a:rPr>
              <a:t> </a:t>
            </a:r>
          </a:p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Digivälineet tutuksi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EAB65983-CA4B-1B73-41EF-0257836E2818}"/>
              </a:ext>
            </a:extLst>
          </p:cNvPr>
          <p:cNvSpPr/>
          <p:nvPr/>
        </p:nvSpPr>
        <p:spPr>
          <a:xfrm>
            <a:off x="4712677" y="1652064"/>
            <a:ext cx="3128555" cy="841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Digiosaamisen tunnistaminen</a:t>
            </a:r>
          </a:p>
        </p:txBody>
      </p:sp>
      <p:sp>
        <p:nvSpPr>
          <p:cNvPr id="5" name="Suorakulmio: Pyöristetyt kulmat 3">
            <a:extLst>
              <a:ext uri="{FF2B5EF4-FFF2-40B4-BE49-F238E27FC236}">
                <a16:creationId xmlns:a16="http://schemas.microsoft.com/office/drawing/2014/main" id="{33964183-B4C6-C0D8-FE2C-CCE7B8037342}"/>
              </a:ext>
            </a:extLst>
          </p:cNvPr>
          <p:cNvSpPr/>
          <p:nvPr/>
        </p:nvSpPr>
        <p:spPr>
          <a:xfrm>
            <a:off x="4712677" y="2593358"/>
            <a:ext cx="3128555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Toiminta digitaalisessa ympäristössä -opintojakso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BB75DBF-F96F-57DE-D75D-FE1A7771221C}"/>
              </a:ext>
            </a:extLst>
          </p:cNvPr>
          <p:cNvSpPr/>
          <p:nvPr/>
        </p:nvSpPr>
        <p:spPr>
          <a:xfrm>
            <a:off x="4715436" y="3531099"/>
            <a:ext cx="3130794" cy="964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Tutkintoihin sisältyvä</a:t>
            </a:r>
          </a:p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Digitaalisen osaamisen vahvistaminen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8A670F4-BC8B-A16E-2E0D-02691B54C371}"/>
              </a:ext>
            </a:extLst>
          </p:cNvPr>
          <p:cNvSpPr/>
          <p:nvPr/>
        </p:nvSpPr>
        <p:spPr>
          <a:xfrm>
            <a:off x="4717912" y="4599404"/>
            <a:ext cx="1431984" cy="1016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Digitutor</a:t>
            </a:r>
            <a:endParaRPr lang="fi-FI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FECB0692-F5B7-1064-799D-B7747949A19A}"/>
              </a:ext>
            </a:extLst>
          </p:cNvPr>
          <p:cNvSpPr/>
          <p:nvPr/>
        </p:nvSpPr>
        <p:spPr>
          <a:xfrm>
            <a:off x="6272675" y="4596747"/>
            <a:ext cx="1566455" cy="1022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Oppipaja, YTO-paja, </a:t>
            </a:r>
            <a:r>
              <a:rPr lang="fi-FI" err="1">
                <a:solidFill>
                  <a:schemeClr val="tx1"/>
                </a:solidFill>
                <a:cs typeface="Calibri"/>
              </a:rPr>
              <a:t>osaamot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F9B401C6-2975-C308-B528-513F4DAA9F59}"/>
              </a:ext>
            </a:extLst>
          </p:cNvPr>
          <p:cNvSpPr/>
          <p:nvPr/>
        </p:nvSpPr>
        <p:spPr>
          <a:xfrm>
            <a:off x="4712045" y="5799118"/>
            <a:ext cx="3126313" cy="720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Tapahtumat, esim. digimessut</a:t>
            </a:r>
            <a:endParaRPr lang="fi-FI"/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7614E321-4546-F803-CE34-F282360E7DC7}"/>
              </a:ext>
            </a:extLst>
          </p:cNvPr>
          <p:cNvSpPr/>
          <p:nvPr/>
        </p:nvSpPr>
        <p:spPr>
          <a:xfrm>
            <a:off x="8824850" y="2266692"/>
            <a:ext cx="2862954" cy="8015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Linkitys osaamisvajeista ohjeisiin / koulutukseen</a:t>
            </a:r>
            <a:endParaRPr lang="fi-FI"/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B24AB52A-8F21-1319-F81D-F7A67D74B8F7}"/>
              </a:ext>
            </a:extLst>
          </p:cNvPr>
          <p:cNvSpPr/>
          <p:nvPr/>
        </p:nvSpPr>
        <p:spPr>
          <a:xfrm>
            <a:off x="8823929" y="3444993"/>
            <a:ext cx="2850074" cy="755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Itsenäinen osaamisen hankkiminen</a:t>
            </a:r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FC126777-6805-36A7-EF86-A1E156563F3F}"/>
              </a:ext>
            </a:extLst>
          </p:cNvPr>
          <p:cNvSpPr/>
          <p:nvPr/>
        </p:nvSpPr>
        <p:spPr>
          <a:xfrm>
            <a:off x="8822998" y="4579300"/>
            <a:ext cx="2906677" cy="7506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Vertaistuki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F0F4780-0289-B6C4-08EE-3060A4250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7085" y="2720788"/>
            <a:ext cx="699566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2DE9184-DD7F-1BAB-8264-9B2D28EA1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7085" y="1813111"/>
            <a:ext cx="699565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5317160-6CBE-9D87-A2D9-54EA535D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7082" y="4872317"/>
            <a:ext cx="699568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3BB61A0-C382-DF62-C049-9D2A1573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7082" y="3796552"/>
            <a:ext cx="699567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82DB544-9DE1-5843-2E76-B14ABDE3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248584"/>
            <a:ext cx="10515600" cy="1325563"/>
          </a:xfrm>
        </p:spPr>
        <p:txBody>
          <a:bodyPr/>
          <a:lstStyle/>
          <a:p>
            <a:r>
              <a:rPr lang="en-US" err="1">
                <a:cs typeface="Calibri Light"/>
              </a:rPr>
              <a:t>Digituki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henkilöstölle</a:t>
            </a:r>
            <a:endParaRPr lang="en-US" err="1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A0600D70-6481-66BB-3342-44180B96F504}"/>
              </a:ext>
            </a:extLst>
          </p:cNvPr>
          <p:cNvSpPr/>
          <p:nvPr/>
        </p:nvSpPr>
        <p:spPr>
          <a:xfrm>
            <a:off x="1943807" y="1521601"/>
            <a:ext cx="2041584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Osaamiskartoitus</a:t>
            </a:r>
            <a:endParaRPr lang="fi-FI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fi-FI">
                <a:solidFill>
                  <a:schemeClr val="tx1"/>
                </a:solidFill>
              </a:rPr>
              <a:t>kehityskeskustelut</a:t>
            </a:r>
            <a:endParaRPr lang="fi-FI">
              <a:cs typeface="Calibri"/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CBFC9CF7-3C96-6BFA-020B-1FC54039F529}"/>
              </a:ext>
            </a:extLst>
          </p:cNvPr>
          <p:cNvSpPr/>
          <p:nvPr/>
        </p:nvSpPr>
        <p:spPr>
          <a:xfrm>
            <a:off x="5323839" y="1503161"/>
            <a:ext cx="3501479" cy="817820"/>
          </a:xfrm>
          <a:prstGeom prst="roundRect">
            <a:avLst/>
          </a:prstGeom>
          <a:solidFill>
            <a:srgbClr val="CD9EDB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fi-FI">
                <a:solidFill>
                  <a:schemeClr val="tx1"/>
                </a:solidFill>
                <a:cs typeface="Calibri"/>
              </a:rPr>
              <a:t>Osaamisen </a:t>
            </a:r>
          </a:p>
          <a:p>
            <a:r>
              <a:rPr lang="fi-FI">
                <a:solidFill>
                  <a:schemeClr val="tx1"/>
                </a:solidFill>
                <a:cs typeface="Calibri"/>
              </a:rPr>
              <a:t>näyttäminen</a:t>
            </a:r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9DFB8037-7B28-4117-B29C-8D17BE857649}"/>
              </a:ext>
            </a:extLst>
          </p:cNvPr>
          <p:cNvSpPr/>
          <p:nvPr/>
        </p:nvSpPr>
        <p:spPr>
          <a:xfrm>
            <a:off x="7015294" y="1591963"/>
            <a:ext cx="1549203" cy="631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Osaamis-merkit</a:t>
            </a:r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3B0FF9B-8BDC-EC40-B1E8-2F54DB6CA950}"/>
              </a:ext>
            </a:extLst>
          </p:cNvPr>
          <p:cNvSpPr/>
          <p:nvPr/>
        </p:nvSpPr>
        <p:spPr>
          <a:xfrm>
            <a:off x="203470" y="2539603"/>
            <a:ext cx="11545943" cy="27201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fi-FI">
                <a:solidFill>
                  <a:schemeClr val="tx1"/>
                </a:solidFill>
                <a:cs typeface="Calibri"/>
              </a:rPr>
              <a:t>Osaamisen </a:t>
            </a:r>
          </a:p>
          <a:p>
            <a:r>
              <a:rPr lang="fi-FI">
                <a:solidFill>
                  <a:schemeClr val="tx1"/>
                </a:solidFill>
                <a:cs typeface="Calibri"/>
              </a:rPr>
              <a:t>kehittäminen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9DAE5B25-8583-69E6-523D-B302748E6731}"/>
              </a:ext>
            </a:extLst>
          </p:cNvPr>
          <p:cNvSpPr/>
          <p:nvPr/>
        </p:nvSpPr>
        <p:spPr>
          <a:xfrm>
            <a:off x="410947" y="3426762"/>
            <a:ext cx="1439171" cy="734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  <a:cs typeface="Calibri"/>
              </a:rPr>
              <a:t>Modernin työskentelyn pelikirja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C3E5B73-9A81-7669-1DB6-A7B5F8D23A5D}"/>
              </a:ext>
            </a:extLst>
          </p:cNvPr>
          <p:cNvSpPr/>
          <p:nvPr/>
        </p:nvSpPr>
        <p:spPr>
          <a:xfrm>
            <a:off x="408710" y="4280123"/>
            <a:ext cx="1441280" cy="7702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err="1">
                <a:solidFill>
                  <a:schemeClr val="tx1"/>
                </a:solidFill>
                <a:cs typeface="Calibri"/>
              </a:rPr>
              <a:t>Wintra</a:t>
            </a:r>
            <a:r>
              <a:rPr lang="fi-FI" sz="1600">
                <a:solidFill>
                  <a:schemeClr val="tx1"/>
                </a:solidFill>
                <a:cs typeface="Calibri"/>
              </a:rPr>
              <a:t>, koulutukset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B84B7B64-3124-0DDA-BC4E-0169357D1A9B}"/>
              </a:ext>
            </a:extLst>
          </p:cNvPr>
          <p:cNvSpPr/>
          <p:nvPr/>
        </p:nvSpPr>
        <p:spPr>
          <a:xfrm>
            <a:off x="2079123" y="2764227"/>
            <a:ext cx="1331006" cy="2336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Kuvaukset ja ohjeet (intra // malli-kurssit, tallenteet)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C7097CFD-2A60-B043-511B-FAF66D0E117C}"/>
              </a:ext>
            </a:extLst>
          </p:cNvPr>
          <p:cNvSpPr/>
          <p:nvPr/>
        </p:nvSpPr>
        <p:spPr>
          <a:xfrm>
            <a:off x="3665030" y="2802962"/>
            <a:ext cx="1567132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Koulutukset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3B37804C-A108-BF30-1C01-A689F61E15C8}"/>
              </a:ext>
            </a:extLst>
          </p:cNvPr>
          <p:cNvSpPr/>
          <p:nvPr/>
        </p:nvSpPr>
        <p:spPr>
          <a:xfrm>
            <a:off x="3615129" y="4081486"/>
            <a:ext cx="1709890" cy="9632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>
                <a:solidFill>
                  <a:schemeClr val="tx1"/>
                </a:solidFill>
                <a:cs typeface="Calibri"/>
              </a:rPr>
              <a:t>Ajankohtaiset aiheet, aihe-ehdotukset henkilöstöltä</a:t>
            </a:r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B0639106-7E8B-1F6D-312F-4D86F23C04B3}"/>
              </a:ext>
            </a:extLst>
          </p:cNvPr>
          <p:cNvSpPr/>
          <p:nvPr/>
        </p:nvSpPr>
        <p:spPr>
          <a:xfrm>
            <a:off x="5462369" y="2805300"/>
            <a:ext cx="3480535" cy="815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solidFill>
                  <a:schemeClr val="tx1"/>
                </a:solidFill>
                <a:cs typeface="Calibri"/>
              </a:rPr>
              <a:t>Digipedamentorit</a:t>
            </a:r>
            <a:endParaRPr lang="fi-FI" err="1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04C61861-E3E6-A2EC-6076-600078FD0E5B}"/>
              </a:ext>
            </a:extLst>
          </p:cNvPr>
          <p:cNvSpPr/>
          <p:nvPr/>
        </p:nvSpPr>
        <p:spPr>
          <a:xfrm>
            <a:off x="5462538" y="3929979"/>
            <a:ext cx="1814422" cy="117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Digikahvilat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ym. vertaistuki-tapahtumat</a:t>
            </a:r>
            <a:endParaRPr lang="fi-FI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0618F5F7-BB9D-42BD-BA6B-0073B750CBE9}"/>
              </a:ext>
            </a:extLst>
          </p:cNvPr>
          <p:cNvSpPr/>
          <p:nvPr/>
        </p:nvSpPr>
        <p:spPr>
          <a:xfrm>
            <a:off x="7420227" y="3925581"/>
            <a:ext cx="1539561" cy="1179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Alakohtaiset digimentorit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BCBB5728-2385-66DC-6933-B5957B263BA9}"/>
              </a:ext>
            </a:extLst>
          </p:cNvPr>
          <p:cNvSpPr/>
          <p:nvPr/>
        </p:nvSpPr>
        <p:spPr>
          <a:xfrm>
            <a:off x="9463855" y="2808712"/>
            <a:ext cx="2121549" cy="6510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Kehittämishankkeet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DA0D3AA3-579E-A1BC-5D61-40D697D5A179}"/>
              </a:ext>
            </a:extLst>
          </p:cNvPr>
          <p:cNvSpPr/>
          <p:nvPr/>
        </p:nvSpPr>
        <p:spPr>
          <a:xfrm>
            <a:off x="9461888" y="3583886"/>
            <a:ext cx="2125567" cy="7037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Kokeilut ja testaukset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E8095C5E-C129-1AC7-58CA-5DAF31CBE4EF}"/>
              </a:ext>
            </a:extLst>
          </p:cNvPr>
          <p:cNvSpPr/>
          <p:nvPr/>
        </p:nvSpPr>
        <p:spPr>
          <a:xfrm>
            <a:off x="9464636" y="4336407"/>
            <a:ext cx="2134182" cy="721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Verkostoituminen ja verkostot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E293AF68-5741-9AA8-1B00-8DD84347A1FE}"/>
              </a:ext>
            </a:extLst>
          </p:cNvPr>
          <p:cNvSpPr/>
          <p:nvPr/>
        </p:nvSpPr>
        <p:spPr>
          <a:xfrm>
            <a:off x="9459350" y="5165755"/>
            <a:ext cx="2086580" cy="927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Itsenäinen osaamisen hankkiminen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E660CEA1-35E6-4763-4085-14A3CBE0CFF2}"/>
              </a:ext>
            </a:extLst>
          </p:cNvPr>
          <p:cNvSpPr/>
          <p:nvPr/>
        </p:nvSpPr>
        <p:spPr>
          <a:xfrm>
            <a:off x="204991" y="5445013"/>
            <a:ext cx="7123131" cy="1100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>
                <a:solidFill>
                  <a:schemeClr val="tx1"/>
                </a:solidFill>
                <a:cs typeface="Calibri"/>
              </a:rPr>
              <a:t>Tuki arjessa</a:t>
            </a:r>
            <a:endParaRPr lang="fi-FI"/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0A389F2C-6D4C-3E16-798E-566FA118F50B}"/>
              </a:ext>
            </a:extLst>
          </p:cNvPr>
          <p:cNvSpPr/>
          <p:nvPr/>
        </p:nvSpPr>
        <p:spPr>
          <a:xfrm>
            <a:off x="2187544" y="5610606"/>
            <a:ext cx="1107057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IT-tuki</a:t>
            </a:r>
            <a:endParaRPr lang="fi-FI"/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E6ECB6A3-2B93-5CA0-3B48-9E5C3A10DB49}"/>
              </a:ext>
            </a:extLst>
          </p:cNvPr>
          <p:cNvSpPr/>
          <p:nvPr/>
        </p:nvSpPr>
        <p:spPr>
          <a:xfrm>
            <a:off x="3617111" y="5603637"/>
            <a:ext cx="1567132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TEAMS-kanavalla tuki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FE4DE90-9702-FF50-BE85-56AC7885E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37362" y="2260209"/>
            <a:ext cx="609631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ED0266C-9B6A-EFBE-469B-538A5919F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5509830" y="2332042"/>
            <a:ext cx="815988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9D257AB-25D0-95B0-453C-33750D350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23430" y="3489512"/>
            <a:ext cx="661141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B39A26B-BFAB-79F5-1526-A4338009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62900" y="3489511"/>
            <a:ext cx="661142" cy="53564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B6C8D201-503F-8851-BACE-02D3761FE08F}"/>
              </a:ext>
            </a:extLst>
          </p:cNvPr>
          <p:cNvSpPr/>
          <p:nvPr/>
        </p:nvSpPr>
        <p:spPr>
          <a:xfrm>
            <a:off x="5400885" y="5618070"/>
            <a:ext cx="1567132" cy="8195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solidFill>
                  <a:schemeClr val="tx1"/>
                </a:solidFill>
                <a:cs typeface="Calibri"/>
              </a:rPr>
              <a:t>Vertaistuki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78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C2B40FCE7F6DA48B5CA89E6430ED429" ma:contentTypeVersion="17" ma:contentTypeDescription="Luo uusi asiakirja." ma:contentTypeScope="" ma:versionID="48d4c19aa52c108a66cb96e23ae946af">
  <xsd:schema xmlns:xsd="http://www.w3.org/2001/XMLSchema" xmlns:xs="http://www.w3.org/2001/XMLSchema" xmlns:p="http://schemas.microsoft.com/office/2006/metadata/properties" xmlns:ns2="b13b7284-57f6-433c-aefb-6bf7cefed35a" xmlns:ns3="b51b7f8a-5d40-41ab-a1f3-943b6c1a1d93" xmlns:ns4="658d6a8c-5b7a-4a51-9d0e-f29eff1e5865" targetNamespace="http://schemas.microsoft.com/office/2006/metadata/properties" ma:root="true" ma:fieldsID="a8c79f03cbe4b77f6d2fc82c611fa0a1" ns2:_="" ns3:_="" ns4:_="">
    <xsd:import namespace="b13b7284-57f6-433c-aefb-6bf7cefed35a"/>
    <xsd:import namespace="b51b7f8a-5d40-41ab-a1f3-943b6c1a1d93"/>
    <xsd:import namespace="658d6a8c-5b7a-4a51-9d0e-f29eff1e58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b7284-57f6-433c-aefb-6bf7cefed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b71b73d8-fd47-4cf8-b226-4ca1e89669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b7f8a-5d40-41ab-a1f3-943b6c1a1d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d6a8c-5b7a-4a51-9d0e-f29eff1e586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6c1d917-378d-46f5-9ea1-207bc2f4464d}" ma:internalName="TaxCatchAll" ma:showField="CatchAllData" ma:web="b51b7f8a-5d40-41ab-a1f3-943b6c1a1d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3b7284-57f6-433c-aefb-6bf7cefed35a">
      <Terms xmlns="http://schemas.microsoft.com/office/infopath/2007/PartnerControls"/>
    </lcf76f155ced4ddcb4097134ff3c332f>
    <TaxCatchAll xmlns="658d6a8c-5b7a-4a51-9d0e-f29eff1e5865" xsi:nil="true"/>
  </documentManagement>
</p:properties>
</file>

<file path=customXml/itemProps1.xml><?xml version="1.0" encoding="utf-8"?>
<ds:datastoreItem xmlns:ds="http://schemas.openxmlformats.org/officeDocument/2006/customXml" ds:itemID="{36006E22-DF4E-4946-9EF8-E8497F8141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737C9B-149D-4AD6-BE19-8D6CB768B3D4}">
  <ds:schemaRefs>
    <ds:schemaRef ds:uri="658d6a8c-5b7a-4a51-9d0e-f29eff1e5865"/>
    <ds:schemaRef ds:uri="b13b7284-57f6-433c-aefb-6bf7cefed35a"/>
    <ds:schemaRef ds:uri="b51b7f8a-5d40-41ab-a1f3-943b6c1a1d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409412-4774-49AC-9E1D-A77EE75D8383}">
  <ds:schemaRefs>
    <ds:schemaRef ds:uri="http://schemas.microsoft.com/office/2006/documentManagement/types"/>
    <ds:schemaRef ds:uri="http://purl.org/dc/dcmitype/"/>
    <ds:schemaRef ds:uri="658d6a8c-5b7a-4a51-9d0e-f29eff1e5865"/>
    <ds:schemaRef ds:uri="http://schemas.openxmlformats.org/package/2006/metadata/core-properties"/>
    <ds:schemaRef ds:uri="b13b7284-57f6-433c-aefb-6bf7cefed35a"/>
    <ds:schemaRef ds:uri="http://www.w3.org/XML/1998/namespace"/>
    <ds:schemaRef ds:uri="http://schemas.microsoft.com/office/infopath/2007/PartnerControls"/>
    <ds:schemaRef ds:uri="b51b7f8a-5d40-41ab-a1f3-943b6c1a1d93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193</Words>
  <Application>Microsoft Office PowerPoint</Application>
  <PresentationFormat>Laajakuva</PresentationFormat>
  <Paragraphs>75</Paragraphs>
  <Slides>4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 theme</vt:lpstr>
      <vt:lpstr>Palvelupolut</vt:lpstr>
      <vt:lpstr>Hakeutumisvaiheen digitaidot</vt:lpstr>
      <vt:lpstr>Digituki opiskelijalle</vt:lpstr>
      <vt:lpstr>Digituki henkilöstölle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Palvelupolut</dc:title>
  <dc:creator>Nina Mäki</dc:creator>
  <cp:lastModifiedBy>Marko Sookari</cp:lastModifiedBy>
  <cp:revision>320</cp:revision>
  <dcterms:created xsi:type="dcterms:W3CDTF">2013-07-15T20:26:40Z</dcterms:created>
  <dcterms:modified xsi:type="dcterms:W3CDTF">2023-12-20T11:53:38Z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0x0101001C2B40FCE7F6DA48B5CA89E6430ED429</vt:lpwstr>
  </property>
  <property fmtid="{D5CDD505-2E9C-101B-9397-08002B2CF9AE}" pid="3" name="MediaServiceImageTags">
    <vt:lpwstr/>
  </property>
</Properties>
</file>